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7" r:id="rId3"/>
    <p:sldId id="264" r:id="rId4"/>
    <p:sldId id="265" r:id="rId5"/>
    <p:sldId id="266" r:id="rId6"/>
    <p:sldId id="259" r:id="rId7"/>
    <p:sldId id="256" r:id="rId8"/>
    <p:sldId id="258" r:id="rId9"/>
    <p:sldId id="268" r:id="rId10"/>
    <p:sldId id="257" r:id="rId11"/>
    <p:sldId id="260" r:id="rId12"/>
    <p:sldId id="262" r:id="rId13"/>
    <p:sldId id="272" r:id="rId14"/>
    <p:sldId id="269" r:id="rId15"/>
    <p:sldId id="270" r:id="rId16"/>
    <p:sldId id="273" r:id="rId17"/>
    <p:sldId id="274" r:id="rId18"/>
    <p:sldId id="261" r:id="rId19"/>
    <p:sldId id="275" r:id="rId20"/>
    <p:sldId id="278" r:id="rId21"/>
    <p:sldId id="276" r:id="rId22"/>
    <p:sldId id="277" r:id="rId23"/>
    <p:sldId id="279" r:id="rId24"/>
    <p:sldId id="281" r:id="rId25"/>
    <p:sldId id="280" r:id="rId26"/>
    <p:sldId id="282" r:id="rId27"/>
    <p:sldId id="284" r:id="rId28"/>
    <p:sldId id="283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28F75C-BFD1-4B3E-A5C0-38718567DBCC}">
          <p14:sldIdLst>
            <p14:sldId id="263"/>
            <p14:sldId id="267"/>
            <p14:sldId id="264"/>
            <p14:sldId id="265"/>
            <p14:sldId id="266"/>
            <p14:sldId id="259"/>
            <p14:sldId id="256"/>
            <p14:sldId id="258"/>
            <p14:sldId id="268"/>
            <p14:sldId id="257"/>
            <p14:sldId id="260"/>
            <p14:sldId id="262"/>
            <p14:sldId id="272"/>
            <p14:sldId id="269"/>
            <p14:sldId id="270"/>
            <p14:sldId id="273"/>
            <p14:sldId id="274"/>
            <p14:sldId id="261"/>
            <p14:sldId id="275"/>
            <p14:sldId id="278"/>
            <p14:sldId id="276"/>
            <p14:sldId id="277"/>
            <p14:sldId id="279"/>
            <p14:sldId id="281"/>
            <p14:sldId id="280"/>
            <p14:sldId id="282"/>
            <p14:sldId id="284"/>
            <p14:sldId id="283"/>
            <p14:sldId id="285"/>
            <p14:sldId id="286"/>
          </p14:sldIdLst>
        </p14:section>
        <p14:section name="Untitled Section" id="{9F269B87-C491-4592-A062-E55FFF86B41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95ADF-E253-91CD-9A15-A04340B30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F1765-A2E9-05BE-6FCA-8F141B6EE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CBAED-E7D2-1879-26DD-65E1EC8EA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C36-E339-4465-91FF-443AAF7EA7DB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BCDE0-271B-2309-FCE0-7A15CCC2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FD222-054C-6D82-F609-2B78492D6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C2AF-22B7-4709-837D-00EC57626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741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D5383-DD25-E20F-74D5-204FC86C0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62EF5-B90A-274F-73E5-C36CC8AB5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5ECF3-C81A-1223-9F35-E154F85F2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C36-E339-4465-91FF-443AAF7EA7DB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52EB5-2DA4-E230-0D43-3EE41A759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9792E-3411-0018-808C-8C62C93F9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C2AF-22B7-4709-837D-00EC57626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28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B4D881-A771-BED7-4560-CC5412D59B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E0AEF-56AF-B527-66A1-2D7ECB3E4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2BA55-2EA8-EA7E-B70F-A7B3E7A7E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C36-E339-4465-91FF-443AAF7EA7DB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79F88-4B8D-30C9-2653-C17DA2EA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0F4D3-03CA-8B02-A12C-6A13C0B64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C2AF-22B7-4709-837D-00EC57626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498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BBD9-0ADB-40A5-F21E-3AD33C902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AFF6A-E0F8-E461-6076-3915A67C6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8E0B8-5231-C4C7-8638-F78C1106A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C36-E339-4465-91FF-443AAF7EA7DB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7F15F-B9E1-4F91-40A0-645DE5259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2A618-359E-5505-1047-A3C261FD6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C2AF-22B7-4709-837D-00EC57626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58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E5E4-2724-31F5-C971-FEB7026BD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66B10-67F1-FA2E-D1CB-7B71E6B2F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282FA-EF5E-A3E8-FC9C-B378BB1EB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C36-E339-4465-91FF-443AAF7EA7DB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54978-7BEC-D88A-41FE-20C60246A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5FBD9-99FF-E682-3493-C17F96DBC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C2AF-22B7-4709-837D-00EC57626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456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B362-F563-A9E6-9E87-1111CA232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8BC76-D00E-F9B4-A9FE-78AA431F4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05BB3-DE4B-B54D-39F0-725A9066C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28DBB-BADB-F453-AF32-429567358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C36-E339-4465-91FF-443AAF7EA7DB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FC24E-1EA2-B103-9654-90453F5AD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E3A8C-CC27-E371-44CC-CE93002E1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C2AF-22B7-4709-837D-00EC57626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457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88BDA-EF38-A5C6-61E8-3C372B694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DDC95-6058-FEF5-FCC0-D501A6985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543699-1350-6C1A-0418-8EBD1D78CD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254A0-655F-2144-BEC3-60DC6E80F8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4FAE3-E68D-92E3-F708-F75F4093C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C1AB98-3CEA-03E6-3033-D98D37D50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C36-E339-4465-91FF-443AAF7EA7DB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EF648D-E47D-1B0C-FE3B-B02DDFF3F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9F9BB6-B833-3756-10E1-A8055890B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C2AF-22B7-4709-837D-00EC57626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106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A17E5-F8A1-5A82-C59F-CAB02AA9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4109D5-B1BC-AF75-9B6B-FFD23BCD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C36-E339-4465-91FF-443AAF7EA7DB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AB120-67C9-865C-3659-610590A60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A518F4-1D03-58FB-26FC-4A4815FEB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C2AF-22B7-4709-837D-00EC57626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298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314194-D1C6-BCC7-2FC9-32C0C951D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C36-E339-4465-91FF-443AAF7EA7DB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211691-2218-91D8-7423-67587550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A3EC6-DA62-BF0E-66CD-E359A1C0A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C2AF-22B7-4709-837D-00EC57626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82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4A0C-6925-2DD6-DBBD-F83E113E6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4270A-912D-6C76-4317-679D0A0C4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9238B2-9F7B-EA11-8D14-882044765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1E625-13E5-7D6D-85A6-EB489EAD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C36-E339-4465-91FF-443AAF7EA7DB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2A29C-9D6F-9264-C36E-D59170782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A9650-EBEB-5AB7-BA27-45C72FDE0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C2AF-22B7-4709-837D-00EC57626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886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7D3C-2F25-39F3-D1E0-E4D1334C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62CDBF-6CDE-FDDA-081D-3264666EE8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0015E-293C-C485-98B5-2103B1A02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3C094-DDDC-94F9-DE3C-4EE5D5F6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C36-E339-4465-91FF-443AAF7EA7DB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A58FE-D2BA-3AA4-263B-0C940DFF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D7ECD-20D5-2FFE-F3FD-93C87951D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6C2AF-22B7-4709-837D-00EC57626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445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E5B06-4DB2-DA23-A427-E8516644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EA9A5-12C2-F765-EFC4-15BAE093A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43CE0-FAA5-9C86-2A8C-AD3A2BB82A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DC8C36-E339-4465-91FF-443AAF7EA7DB}" type="datetimeFigureOut">
              <a:rPr lang="en-IN" smtClean="0"/>
              <a:t>31-05-2024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55263-0EAE-CAD5-38F6-5ED0CE2FB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D8645-66D5-BCE5-1990-A02287995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26C2AF-22B7-4709-837D-00EC576269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31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ramanuj.dev/" TargetMode="External"/><Relationship Id="rId2" Type="http://schemas.openxmlformats.org/officeDocument/2006/relationships/hyperlink" Target="https://prom.ramanuj.de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.ramanuj.dev/swagger-ui/index.html" TargetMode="External"/><Relationship Id="rId5" Type="http://schemas.openxmlformats.org/officeDocument/2006/relationships/hyperlink" Target="https://postgres.ramanuj.dev/metrics" TargetMode="External"/><Relationship Id="rId4" Type="http://schemas.openxmlformats.org/officeDocument/2006/relationships/hyperlink" Target="https://api.ramanuj.dev/actuator/prometheu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manujd/prom-grafan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C829-48EF-F7E4-CBDE-3210F8099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4791" y="406400"/>
            <a:ext cx="9144000" cy="2387600"/>
          </a:xfrm>
        </p:spPr>
        <p:txBody>
          <a:bodyPr/>
          <a:lstStyle/>
          <a:p>
            <a:r>
              <a:rPr lang="en-IN" dirty="0"/>
              <a:t>Ramanuj Dad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3A15F4-D3E7-26DB-7100-9AC3ED5D7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4791" y="4064001"/>
            <a:ext cx="9144000" cy="1655762"/>
          </a:xfrm>
        </p:spPr>
        <p:txBody>
          <a:bodyPr/>
          <a:lstStyle/>
          <a:p>
            <a:r>
              <a:rPr lang="en-IN" dirty="0"/>
              <a:t>Candidate for SRE role</a:t>
            </a:r>
          </a:p>
          <a:p>
            <a:r>
              <a:rPr lang="en-IN" dirty="0"/>
              <a:t>Contact number +91 9004481082</a:t>
            </a:r>
          </a:p>
          <a:p>
            <a:r>
              <a:rPr lang="en-IN" dirty="0"/>
              <a:t>Email – ramanuj.in@gmail.com</a:t>
            </a:r>
          </a:p>
        </p:txBody>
      </p:sp>
    </p:spTree>
    <p:extLst>
      <p:ext uri="{BB962C8B-B14F-4D97-AF65-F5344CB8AC3E}">
        <p14:creationId xmlns:p14="http://schemas.microsoft.com/office/powerpoint/2010/main" val="2513651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DD3444-B432-10C7-4BF7-D00565772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28" y="2130456"/>
            <a:ext cx="11882343" cy="40616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5FB5525-DCFA-3E4E-583C-256F32595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/>
              <a:t>Database deployment</a:t>
            </a:r>
          </a:p>
        </p:txBody>
      </p:sp>
    </p:spTree>
    <p:extLst>
      <p:ext uri="{BB962C8B-B14F-4D97-AF65-F5344CB8AC3E}">
        <p14:creationId xmlns:p14="http://schemas.microsoft.com/office/powerpoint/2010/main" val="3380140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BD840-0123-E1F6-DACB-1C9ACAD5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connect on </a:t>
            </a:r>
            <a:r>
              <a:rPr lang="en-IN" dirty="0" err="1"/>
              <a:t>Nodeport</a:t>
            </a:r>
            <a:r>
              <a:rPr lang="en-IN" dirty="0"/>
              <a:t> using PGADMIN from local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BB8A48-A7BD-E42C-893F-B130C09B8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707" y="1690688"/>
            <a:ext cx="10699093" cy="4802187"/>
          </a:xfrm>
        </p:spPr>
      </p:pic>
    </p:spTree>
    <p:extLst>
      <p:ext uri="{BB962C8B-B14F-4D97-AF65-F5344CB8AC3E}">
        <p14:creationId xmlns:p14="http://schemas.microsoft.com/office/powerpoint/2010/main" val="2384878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FAF5-921B-1584-FE16-B06A42F6C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Postgres Exporter for Prom metrics Running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EFE444-E263-93CD-C296-D7502ED6D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905" y="1447937"/>
            <a:ext cx="11072190" cy="5206467"/>
          </a:xfrm>
        </p:spPr>
      </p:pic>
    </p:spTree>
    <p:extLst>
      <p:ext uri="{BB962C8B-B14F-4D97-AF65-F5344CB8AC3E}">
        <p14:creationId xmlns:p14="http://schemas.microsoft.com/office/powerpoint/2010/main" val="3233018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9C718-F5AA-AB88-3B73-EC3FE87D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Prometheus and Grafana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BE371-3383-EB68-D57D-B832BA99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099"/>
            <a:ext cx="9144000" cy="1655762"/>
          </a:xfrm>
        </p:spPr>
        <p:txBody>
          <a:bodyPr/>
          <a:lstStyle/>
          <a:p>
            <a:r>
              <a:rPr lang="en-IN" dirty="0"/>
              <a:t>Latest docker image used - Setup</a:t>
            </a:r>
          </a:p>
        </p:txBody>
      </p:sp>
    </p:spTree>
    <p:extLst>
      <p:ext uri="{BB962C8B-B14F-4D97-AF65-F5344CB8AC3E}">
        <p14:creationId xmlns:p14="http://schemas.microsoft.com/office/powerpoint/2010/main" val="2297581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C99E-B1E4-B886-507E-64CDC78F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Monitoring namespace &amp; Dir in my IDE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A3935C-5EA7-FC35-70D6-CB9E5C7DE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30445"/>
            <a:ext cx="3744344" cy="4351338"/>
          </a:xfrm>
        </p:spPr>
      </p:pic>
    </p:spTree>
    <p:extLst>
      <p:ext uri="{BB962C8B-B14F-4D97-AF65-F5344CB8AC3E}">
        <p14:creationId xmlns:p14="http://schemas.microsoft.com/office/powerpoint/2010/main" val="166480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48FB1-AA97-CA74-4F32-1A440BD1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 and Grafana Running with Config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53BF91-4B9E-D805-4819-C83FB20D1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81539"/>
            <a:ext cx="9869555" cy="5267740"/>
          </a:xfrm>
        </p:spPr>
      </p:pic>
    </p:spTree>
    <p:extLst>
      <p:ext uri="{BB962C8B-B14F-4D97-AF65-F5344CB8AC3E}">
        <p14:creationId xmlns:p14="http://schemas.microsoft.com/office/powerpoint/2010/main" val="480623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9C718-F5AA-AB88-3B73-EC3FE87D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Docker Build Custom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BE371-3383-EB68-D57D-B832BA99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099"/>
            <a:ext cx="9144000" cy="1655762"/>
          </a:xfrm>
        </p:spPr>
        <p:txBody>
          <a:bodyPr/>
          <a:lstStyle/>
          <a:p>
            <a:r>
              <a:rPr lang="en-IN" dirty="0"/>
              <a:t>Spring boot Java 17 App</a:t>
            </a:r>
            <a:br>
              <a:rPr lang="en-IN" dirty="0"/>
            </a:br>
            <a:r>
              <a:rPr lang="en-IN" dirty="0"/>
              <a:t>with exposed</a:t>
            </a:r>
            <a:br>
              <a:rPr lang="en-IN" dirty="0"/>
            </a:br>
            <a:r>
              <a:rPr lang="en-IN" dirty="0"/>
              <a:t>Prometheus Metrics endpoints and app configured</a:t>
            </a:r>
          </a:p>
        </p:txBody>
      </p:sp>
    </p:spTree>
    <p:extLst>
      <p:ext uri="{BB962C8B-B14F-4D97-AF65-F5344CB8AC3E}">
        <p14:creationId xmlns:p14="http://schemas.microsoft.com/office/powerpoint/2010/main" val="3121767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A008-F727-599D-2A6F-4871694A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 in My IDE – Code pushed to GitHub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97F945-C7AC-96A1-776A-D381F2A1F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611" y="1391478"/>
            <a:ext cx="10637215" cy="5363953"/>
          </a:xfrm>
        </p:spPr>
      </p:pic>
    </p:spTree>
    <p:extLst>
      <p:ext uri="{BB962C8B-B14F-4D97-AF65-F5344CB8AC3E}">
        <p14:creationId xmlns:p14="http://schemas.microsoft.com/office/powerpoint/2010/main" val="3190159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5D4E86-B1B5-23E4-234C-CC47812DA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02" y="238539"/>
            <a:ext cx="11043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31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2990-85FE-9226-55BB-F5B61B9D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 Application with metrics by curl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4DAC09-DD6A-93A6-066D-1DD90816B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7025"/>
            <a:ext cx="6795052" cy="5114012"/>
          </a:xfrm>
        </p:spPr>
      </p:pic>
    </p:spTree>
    <p:extLst>
      <p:ext uri="{BB962C8B-B14F-4D97-AF65-F5344CB8AC3E}">
        <p14:creationId xmlns:p14="http://schemas.microsoft.com/office/powerpoint/2010/main" val="1171644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9C718-F5AA-AB88-3B73-EC3FE87D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Machine and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BE371-3383-EB68-D57D-B832BA99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099"/>
            <a:ext cx="9144000" cy="1655762"/>
          </a:xfrm>
        </p:spPr>
        <p:txBody>
          <a:bodyPr/>
          <a:lstStyle/>
          <a:p>
            <a:r>
              <a:rPr lang="en-IN" dirty="0"/>
              <a:t>V1.29.5</a:t>
            </a:r>
          </a:p>
        </p:txBody>
      </p:sp>
    </p:spTree>
    <p:extLst>
      <p:ext uri="{BB962C8B-B14F-4D97-AF65-F5344CB8AC3E}">
        <p14:creationId xmlns:p14="http://schemas.microsoft.com/office/powerpoint/2010/main" val="2885757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2901-11DB-2912-E1E7-04AE4B01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 UI showing custom metrics</a:t>
            </a:r>
          </a:p>
        </p:txBody>
      </p:sp>
      <p:pic>
        <p:nvPicPr>
          <p:cNvPr id="4" name="Recording 2024-05-31 011237">
            <a:hlinkClick r:id="" action="ppaction://media"/>
            <a:extLst>
              <a:ext uri="{FF2B5EF4-FFF2-40B4-BE49-F238E27FC236}">
                <a16:creationId xmlns:a16="http://schemas.microsoft.com/office/drawing/2014/main" id="{F1C62192-AF06-4907-D3C5-F612CF7526E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9878" y="1368425"/>
            <a:ext cx="8958401" cy="4871054"/>
          </a:xfrm>
        </p:spPr>
      </p:pic>
    </p:spTree>
    <p:extLst>
      <p:ext uri="{BB962C8B-B14F-4D97-AF65-F5344CB8AC3E}">
        <p14:creationId xmlns:p14="http://schemas.microsoft.com/office/powerpoint/2010/main" val="265384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D1567-19DF-7FDE-37A2-CF213A27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 UI query for custom error metrics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FB67DD1-D0C0-4888-BD31-C7B89285C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529" y="1428060"/>
            <a:ext cx="9578009" cy="5157390"/>
          </a:xfrm>
        </p:spPr>
      </p:pic>
    </p:spTree>
    <p:extLst>
      <p:ext uri="{BB962C8B-B14F-4D97-AF65-F5344CB8AC3E}">
        <p14:creationId xmlns:p14="http://schemas.microsoft.com/office/powerpoint/2010/main" val="3153247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44C1-C1F5-E3F8-3E85-BD69A0572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Showing metrics available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A0752D-5A80-ED09-02E6-3BB5E2A17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539" y="1567207"/>
            <a:ext cx="8716524" cy="50522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281B1-E0E2-C5AC-8413-B8FE153B1B35}"/>
              </a:ext>
            </a:extLst>
          </p:cNvPr>
          <p:cNvSpPr txBox="1"/>
          <p:nvPr/>
        </p:nvSpPr>
        <p:spPr>
          <a:xfrm>
            <a:off x="9780105" y="2117035"/>
            <a:ext cx="2117034" cy="344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IN" dirty="0"/>
              <a:t>All Metrics are </a:t>
            </a:r>
          </a:p>
          <a:p>
            <a:pPr>
              <a:lnSpc>
                <a:spcPct val="250000"/>
              </a:lnSpc>
            </a:pPr>
            <a:r>
              <a:rPr lang="en-IN" dirty="0"/>
              <a:t>Available 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n-IN" dirty="0"/>
              <a:t>Postgres DB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n-IN" dirty="0"/>
              <a:t>Custom App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n-IN" dirty="0"/>
              <a:t>Spring App</a:t>
            </a:r>
          </a:p>
        </p:txBody>
      </p:sp>
    </p:spTree>
    <p:extLst>
      <p:ext uri="{BB962C8B-B14F-4D97-AF65-F5344CB8AC3E}">
        <p14:creationId xmlns:p14="http://schemas.microsoft.com/office/powerpoint/2010/main" val="3447000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AEB5A-51A5-9C85-7D7C-E1FF28C28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Postgres metrics in Grafana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3054F-0795-109B-5887-17A58CB1E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7635"/>
            <a:ext cx="10515600" cy="5631366"/>
          </a:xfrm>
        </p:spPr>
      </p:pic>
    </p:spTree>
    <p:extLst>
      <p:ext uri="{BB962C8B-B14F-4D97-AF65-F5344CB8AC3E}">
        <p14:creationId xmlns:p14="http://schemas.microsoft.com/office/powerpoint/2010/main" val="491847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46369-53F8-3049-C5A6-B846CFF40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7" y="257301"/>
            <a:ext cx="7232374" cy="688423"/>
          </a:xfrm>
        </p:spPr>
        <p:txBody>
          <a:bodyPr>
            <a:normAutofit fontScale="90000"/>
          </a:bodyPr>
          <a:lstStyle/>
          <a:p>
            <a:r>
              <a:rPr lang="en-IN" dirty="0"/>
              <a:t>API Dashboard for custom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032D3C-EB42-0662-2802-E4F156667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47" y="945724"/>
            <a:ext cx="10651436" cy="5708136"/>
          </a:xfrm>
        </p:spPr>
      </p:pic>
    </p:spTree>
    <p:extLst>
      <p:ext uri="{BB962C8B-B14F-4D97-AF65-F5344CB8AC3E}">
        <p14:creationId xmlns:p14="http://schemas.microsoft.com/office/powerpoint/2010/main" val="1400113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D2F4-F87B-6D71-54A4-E5FF5955F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667461" cy="360432"/>
          </a:xfrm>
        </p:spPr>
        <p:txBody>
          <a:bodyPr>
            <a:normAutofit fontScale="90000"/>
          </a:bodyPr>
          <a:lstStyle/>
          <a:p>
            <a:r>
              <a:rPr lang="en-IN" dirty="0"/>
              <a:t>Each API call from custom application -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C7C507-3DA0-A6A2-D311-85129B8EC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205" y="801894"/>
            <a:ext cx="11113433" cy="5690980"/>
          </a:xfrm>
        </p:spPr>
      </p:pic>
    </p:spTree>
    <p:extLst>
      <p:ext uri="{BB962C8B-B14F-4D97-AF65-F5344CB8AC3E}">
        <p14:creationId xmlns:p14="http://schemas.microsoft.com/office/powerpoint/2010/main" val="1252730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C6E2-4B6E-39BC-F143-E86B47749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9160565" cy="315911"/>
          </a:xfrm>
        </p:spPr>
        <p:txBody>
          <a:bodyPr>
            <a:normAutofit fontScale="90000"/>
          </a:bodyPr>
          <a:lstStyle/>
          <a:p>
            <a:r>
              <a:rPr lang="en-IN" dirty="0"/>
              <a:t>HTTP Status Codes and response time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2F9819-06A5-CD30-2830-7E822644B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E14624-7822-343B-1F0E-E726D8044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7" y="932483"/>
            <a:ext cx="11585713" cy="580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94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CC0E-FC7E-9EDF-D6B4-6F3CAC12B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87548" cy="450849"/>
          </a:xfrm>
        </p:spPr>
        <p:txBody>
          <a:bodyPr>
            <a:normAutofit fontScale="90000"/>
          </a:bodyPr>
          <a:lstStyle/>
          <a:p>
            <a:r>
              <a:rPr lang="en-IN" dirty="0"/>
              <a:t>App Container Monitoring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63D3A4-FE06-DE17-3BC5-051995738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413" y="905497"/>
            <a:ext cx="11051370" cy="5784112"/>
          </a:xfrm>
        </p:spPr>
      </p:pic>
    </p:spTree>
    <p:extLst>
      <p:ext uri="{BB962C8B-B14F-4D97-AF65-F5344CB8AC3E}">
        <p14:creationId xmlns:p14="http://schemas.microsoft.com/office/powerpoint/2010/main" val="3069158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3EA58-7F0C-C97C-B0A3-AF55EE16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862391" cy="330614"/>
          </a:xfrm>
        </p:spPr>
        <p:txBody>
          <a:bodyPr>
            <a:normAutofit fontScale="90000"/>
          </a:bodyPr>
          <a:lstStyle/>
          <a:p>
            <a:r>
              <a:rPr lang="en-IN" dirty="0"/>
              <a:t>Database commits as API being used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1EB19D-B6BB-F1EF-ACFB-AB8549DE4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986" y="835886"/>
            <a:ext cx="11282005" cy="5857969"/>
          </a:xfrm>
        </p:spPr>
      </p:pic>
    </p:spTree>
    <p:extLst>
      <p:ext uri="{BB962C8B-B14F-4D97-AF65-F5344CB8AC3E}">
        <p14:creationId xmlns:p14="http://schemas.microsoft.com/office/powerpoint/2010/main" val="4010023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73A7B-6098-B271-865C-FA1EB8F1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Important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2A9F3-2890-3CCE-45AD-C9C0D0F20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287" y="1825625"/>
            <a:ext cx="11439939" cy="4667250"/>
          </a:xfrm>
        </p:spPr>
        <p:txBody>
          <a:bodyPr>
            <a:normAutofit/>
          </a:bodyPr>
          <a:lstStyle/>
          <a:p>
            <a:r>
              <a:rPr lang="en-IN" dirty="0"/>
              <a:t>Database URL - postgres.postgres.svc.cluster.local:5432 (not public)</a:t>
            </a:r>
          </a:p>
          <a:p>
            <a:pPr marL="0" indent="0" algn="ctr">
              <a:buNone/>
            </a:pPr>
            <a:r>
              <a:rPr lang="en-IN" dirty="0">
                <a:highlight>
                  <a:srgbClr val="FFFF00"/>
                </a:highlight>
              </a:rPr>
              <a:t>Below are all </a:t>
            </a:r>
            <a:r>
              <a:rPr lang="en-IN" b="1" dirty="0">
                <a:highlight>
                  <a:srgbClr val="FFFF00"/>
                </a:highlight>
              </a:rPr>
              <a:t>public</a:t>
            </a:r>
            <a:r>
              <a:rPr lang="en-IN" dirty="0">
                <a:highlight>
                  <a:srgbClr val="FFFF00"/>
                </a:highlight>
              </a:rPr>
              <a:t> URL for your verification and validation</a:t>
            </a:r>
          </a:p>
          <a:p>
            <a:pPr marL="0" indent="0" algn="ctr">
              <a:buNone/>
            </a:pPr>
            <a:endParaRPr lang="en-IN" dirty="0">
              <a:highlight>
                <a:srgbClr val="FFFF00"/>
              </a:highlight>
            </a:endParaRPr>
          </a:p>
          <a:p>
            <a:r>
              <a:rPr lang="en-IN" dirty="0"/>
              <a:t>Prometheus URL - </a:t>
            </a:r>
            <a:r>
              <a:rPr lang="en-IN" dirty="0">
                <a:hlinkClick r:id="rId2"/>
              </a:rPr>
              <a:t>https://prom.ramanuj.dev/</a:t>
            </a:r>
            <a:endParaRPr lang="en-IN" dirty="0"/>
          </a:p>
          <a:p>
            <a:r>
              <a:rPr lang="en-IN" dirty="0"/>
              <a:t>Grafana URL - </a:t>
            </a:r>
            <a:r>
              <a:rPr lang="en-IN" dirty="0">
                <a:hlinkClick r:id="rId3"/>
              </a:rPr>
              <a:t>https://grafana.ramanuj.dev/</a:t>
            </a:r>
            <a:endParaRPr lang="en-IN" dirty="0"/>
          </a:p>
          <a:p>
            <a:r>
              <a:rPr lang="en-IN" dirty="0"/>
              <a:t>Custom App Prometheus endpoint - </a:t>
            </a:r>
            <a:r>
              <a:rPr lang="en-IN" dirty="0">
                <a:hlinkClick r:id="rId4"/>
              </a:rPr>
              <a:t>https://api.ramanuj.dev/actuator/prometheus</a:t>
            </a:r>
            <a:endParaRPr lang="en-IN" dirty="0"/>
          </a:p>
          <a:p>
            <a:r>
              <a:rPr lang="en-IN" dirty="0"/>
              <a:t>Database Prometheus endpoint - </a:t>
            </a:r>
            <a:r>
              <a:rPr lang="en-IN" dirty="0">
                <a:hlinkClick r:id="rId5"/>
              </a:rPr>
              <a:t>https://postgres.ramanuj.dev/metrics</a:t>
            </a:r>
            <a:endParaRPr lang="en-IN" dirty="0"/>
          </a:p>
          <a:p>
            <a:r>
              <a:rPr lang="en-IN" dirty="0"/>
              <a:t>Custom APP Rest API - </a:t>
            </a:r>
            <a:r>
              <a:rPr lang="en-IN" dirty="0">
                <a:hlinkClick r:id="rId6"/>
              </a:rPr>
              <a:t>https://api.ramanuj.dev/swagger-ui/index.html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3020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1175-9DB1-ED08-4C7E-C4B517387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Logged into VM running Locally - ssh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0B38A2-1818-2AAE-B64A-626CB5D29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375" y="1470991"/>
            <a:ext cx="5914860" cy="489999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0A205E-52E8-2D94-DDC3-5C5FC59AC002}"/>
              </a:ext>
            </a:extLst>
          </p:cNvPr>
          <p:cNvSpPr txBox="1"/>
          <p:nvPr/>
        </p:nvSpPr>
        <p:spPr>
          <a:xfrm>
            <a:off x="7364896" y="1690688"/>
            <a:ext cx="39060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Local Address: 192.168.2.13</a:t>
            </a:r>
          </a:p>
          <a:p>
            <a:endParaRPr lang="en-IN" dirty="0"/>
          </a:p>
          <a:p>
            <a:r>
              <a:rPr lang="en-IN" dirty="0"/>
              <a:t>OS: Ubuntu</a:t>
            </a:r>
          </a:p>
          <a:p>
            <a:endParaRPr lang="en-IN" dirty="0"/>
          </a:p>
          <a:p>
            <a:r>
              <a:rPr lang="en-IN" dirty="0"/>
              <a:t>Version: 20.04.6</a:t>
            </a:r>
          </a:p>
          <a:p>
            <a:endParaRPr lang="en-IN" dirty="0"/>
          </a:p>
          <a:p>
            <a:r>
              <a:rPr lang="en-IN" dirty="0"/>
              <a:t>Created using ISO: ubuntu-20.04.6-live-server-amd64.iso</a:t>
            </a:r>
          </a:p>
          <a:p>
            <a:endParaRPr lang="en-IN" dirty="0"/>
          </a:p>
          <a:p>
            <a:r>
              <a:rPr lang="en-IN" dirty="0"/>
              <a:t>Host Server: </a:t>
            </a:r>
            <a:r>
              <a:rPr lang="pt-BR" dirty="0"/>
              <a:t>Intel(R) Xeon(R) CPU E5-2696 v2 @ 2.50GHz</a:t>
            </a:r>
          </a:p>
          <a:p>
            <a:endParaRPr lang="pt-BR" dirty="0"/>
          </a:p>
          <a:p>
            <a:r>
              <a:rPr lang="pt-BR" dirty="0"/>
              <a:t>Location – my home lab</a:t>
            </a:r>
          </a:p>
        </p:txBody>
      </p:sp>
    </p:spTree>
    <p:extLst>
      <p:ext uri="{BB962C8B-B14F-4D97-AF65-F5344CB8AC3E}">
        <p14:creationId xmlns:p14="http://schemas.microsoft.com/office/powerpoint/2010/main" val="222896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6E81-1BEA-8F5F-FA09-F30CE172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GitHub Repo Link – Please verify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38939-1FB1-B19D-2FD5-46C2D0E84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r>
              <a:rPr lang="en-IN" dirty="0">
                <a:hlinkClick r:id="rId2"/>
              </a:rPr>
              <a:t>https://github.com/ramanujd/prom-grafana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Please verify all codebases of the above repo. All work is created for this assignment.</a:t>
            </a:r>
          </a:p>
        </p:txBody>
      </p:sp>
    </p:spTree>
    <p:extLst>
      <p:ext uri="{BB962C8B-B14F-4D97-AF65-F5344CB8AC3E}">
        <p14:creationId xmlns:p14="http://schemas.microsoft.com/office/powerpoint/2010/main" val="1430943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2CB8B59-CE73-DB67-FBFE-E9A0D9528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7883"/>
            <a:ext cx="10194235" cy="3796265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98EB641-B488-0FE3-5982-7F061546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and Network</a:t>
            </a:r>
          </a:p>
        </p:txBody>
      </p:sp>
    </p:spTree>
    <p:extLst>
      <p:ext uri="{BB962C8B-B14F-4D97-AF65-F5344CB8AC3E}">
        <p14:creationId xmlns:p14="http://schemas.microsoft.com/office/powerpoint/2010/main" val="2457244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0A64-CF11-33AF-1D61-52339E3B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installed using </a:t>
            </a:r>
            <a:r>
              <a:rPr lang="en-IN" dirty="0" err="1"/>
              <a:t>kubeadm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5AA7E0-91E8-4F9A-BD45-7444D3CCE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639" y="2009244"/>
            <a:ext cx="11544721" cy="3387703"/>
          </a:xfrm>
        </p:spPr>
      </p:pic>
    </p:spTree>
    <p:extLst>
      <p:ext uri="{BB962C8B-B14F-4D97-AF65-F5344CB8AC3E}">
        <p14:creationId xmlns:p14="http://schemas.microsoft.com/office/powerpoint/2010/main" val="386059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E318C-3704-5E27-9FED-B1BEC5AA2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kubeconfig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C900D6-3E0D-78EF-05EC-8AC6FB8CB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390" y="1690688"/>
            <a:ext cx="11357113" cy="4421877"/>
          </a:xfrm>
        </p:spPr>
      </p:pic>
    </p:spTree>
    <p:extLst>
      <p:ext uri="{BB962C8B-B14F-4D97-AF65-F5344CB8AC3E}">
        <p14:creationId xmlns:p14="http://schemas.microsoft.com/office/powerpoint/2010/main" val="248701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9C718-F5AA-AB88-3B73-EC3FE87D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Database Postgres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BE371-3383-EB68-D57D-B832BA99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099"/>
            <a:ext cx="9144000" cy="1655762"/>
          </a:xfrm>
        </p:spPr>
        <p:txBody>
          <a:bodyPr/>
          <a:lstStyle/>
          <a:p>
            <a:r>
              <a:rPr lang="en-IN" dirty="0"/>
              <a:t>Setup with stateful set</a:t>
            </a:r>
          </a:p>
        </p:txBody>
      </p:sp>
    </p:spTree>
    <p:extLst>
      <p:ext uri="{BB962C8B-B14F-4D97-AF65-F5344CB8AC3E}">
        <p14:creationId xmlns:p14="http://schemas.microsoft.com/office/powerpoint/2010/main" val="2574718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E318C-3704-5E27-9FED-B1BEC5AA2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DC36E-A127-5BBF-54B8-11FAC3798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Postgres being deployed first because my custom application (Java Spring boot App) requires a database as a dependency and Postgres connection details are required in the application configuration.</a:t>
            </a:r>
          </a:p>
          <a:p>
            <a:r>
              <a:rPr lang="en-IN" dirty="0" err="1"/>
              <a:t>postgres</a:t>
            </a:r>
            <a:r>
              <a:rPr lang="en-IN" dirty="0"/>
              <a:t> namespace setup and </a:t>
            </a:r>
            <a:r>
              <a:rPr lang="en-IN" dirty="0" err="1"/>
              <a:t>statefulset</a:t>
            </a:r>
            <a:r>
              <a:rPr lang="en-IN" dirty="0"/>
              <a:t> deployment.</a:t>
            </a:r>
          </a:p>
          <a:p>
            <a:r>
              <a:rPr lang="en-IN" dirty="0"/>
              <a:t>Next screenshot shows all resources created into </a:t>
            </a:r>
            <a:r>
              <a:rPr lang="en-IN" dirty="0" err="1"/>
              <a:t>postgres</a:t>
            </a:r>
            <a:r>
              <a:rPr lang="en-IN" dirty="0"/>
              <a:t> namespace.</a:t>
            </a:r>
          </a:p>
          <a:p>
            <a:r>
              <a:rPr lang="en-IN" dirty="0"/>
              <a:t>There are multiple resources all details can be found in GitHub repo on this path - prom-</a:t>
            </a:r>
            <a:r>
              <a:rPr lang="en-IN" dirty="0" err="1"/>
              <a:t>grafana</a:t>
            </a:r>
            <a:r>
              <a:rPr lang="en-IN" dirty="0"/>
              <a:t>\kubernetes\1-postgres</a:t>
            </a:r>
          </a:p>
          <a:p>
            <a:r>
              <a:rPr lang="en-IN" dirty="0"/>
              <a:t>Accordingly all code in the GitHub repo for the entire deck</a:t>
            </a:r>
          </a:p>
        </p:txBody>
      </p:sp>
    </p:spTree>
    <p:extLst>
      <p:ext uri="{BB962C8B-B14F-4D97-AF65-F5344CB8AC3E}">
        <p14:creationId xmlns:p14="http://schemas.microsoft.com/office/powerpoint/2010/main" val="679768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DB30-6D55-B413-7DA3-9E0D2E88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Directories in my IDE for Postgres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A7BE58-C09B-B831-08A6-E7143D7A7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5747"/>
            <a:ext cx="3894637" cy="4351338"/>
          </a:xfrm>
        </p:spPr>
      </p:pic>
    </p:spTree>
    <p:extLst>
      <p:ext uri="{BB962C8B-B14F-4D97-AF65-F5344CB8AC3E}">
        <p14:creationId xmlns:p14="http://schemas.microsoft.com/office/powerpoint/2010/main" val="2424168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429</Words>
  <Application>Microsoft Office PowerPoint</Application>
  <PresentationFormat>Widescreen</PresentationFormat>
  <Paragraphs>70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Ramanuj Dad</vt:lpstr>
      <vt:lpstr>Machine and Kubernetes</vt:lpstr>
      <vt:lpstr>Logged into VM running Locally - ssh</vt:lpstr>
      <vt:lpstr>System and Network</vt:lpstr>
      <vt:lpstr>Kubernetes installed using kubeadm</vt:lpstr>
      <vt:lpstr>kubeconfig</vt:lpstr>
      <vt:lpstr>Database Postgres</vt:lpstr>
      <vt:lpstr>Notes</vt:lpstr>
      <vt:lpstr>Directories in my IDE for Postgres</vt:lpstr>
      <vt:lpstr>Database deployment</vt:lpstr>
      <vt:lpstr>Database connect on Nodeport using PGADMIN from local</vt:lpstr>
      <vt:lpstr>Postgres Exporter for Prom metrics Running </vt:lpstr>
      <vt:lpstr>Prometheus and Grafana</vt:lpstr>
      <vt:lpstr>Monitoring namespace &amp; Dir in my IDE</vt:lpstr>
      <vt:lpstr>Prom and Grafana Running with Config</vt:lpstr>
      <vt:lpstr>Docker Build Custom Application</vt:lpstr>
      <vt:lpstr>App in My IDE – Code pushed to GitHub</vt:lpstr>
      <vt:lpstr>PowerPoint Presentation</vt:lpstr>
      <vt:lpstr>Custom Application with metrics by curl</vt:lpstr>
      <vt:lpstr>Prom UI showing custom metrics</vt:lpstr>
      <vt:lpstr>Prom UI query for custom error metrics</vt:lpstr>
      <vt:lpstr>Showing metrics available</vt:lpstr>
      <vt:lpstr>Postgres metrics in Grafana</vt:lpstr>
      <vt:lpstr>API Dashboard for custom app</vt:lpstr>
      <vt:lpstr>Each API call from custom application -</vt:lpstr>
      <vt:lpstr>HTTP Status Codes and response time</vt:lpstr>
      <vt:lpstr>App Container Monitoring</vt:lpstr>
      <vt:lpstr>Database commits as API being used</vt:lpstr>
      <vt:lpstr>Important links</vt:lpstr>
      <vt:lpstr>GitHub Repo Link – Please verify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Ramanuj Dad</dc:creator>
  <cp:lastModifiedBy>Ramanuj Dad</cp:lastModifiedBy>
  <cp:revision>19</cp:revision>
  <dcterms:created xsi:type="dcterms:W3CDTF">2024-05-30T12:42:50Z</dcterms:created>
  <dcterms:modified xsi:type="dcterms:W3CDTF">2024-05-31T05:34:13Z</dcterms:modified>
</cp:coreProperties>
</file>